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87" r:id="rId4"/>
    <p:sldId id="360" r:id="rId5"/>
    <p:sldId id="361" r:id="rId6"/>
    <p:sldId id="362" r:id="rId7"/>
    <p:sldId id="289" r:id="rId8"/>
    <p:sldId id="354" r:id="rId9"/>
    <p:sldId id="355" r:id="rId10"/>
    <p:sldId id="356" r:id="rId11"/>
    <p:sldId id="357" r:id="rId12"/>
    <p:sldId id="285" r:id="rId13"/>
  </p:sldIdLst>
  <p:sldSz cx="12192000" cy="6858000"/>
  <p:notesSz cx="6858000" cy="9144000"/>
  <p:embeddedFontLst>
    <p:embeddedFont>
      <p:font typeface="等线" panose="02010600030101010101" pitchFamily="2" charset="-122"/>
      <p:regular r:id="rId15"/>
      <p:bold r:id="rId16"/>
    </p:embeddedFont>
    <p:embeddedFont>
      <p:font typeface="方正兰亭黑简体" panose="02010600030101010101" charset="-122"/>
      <p:regular r:id="rId17"/>
    </p:embeddedFont>
    <p:embeddedFont>
      <p:font typeface="Segoe UI" panose="020B0502040204020203" pitchFamily="34" charset="0"/>
      <p:regular r:id="rId18"/>
      <p:bold r:id="rId19"/>
      <p:italic r:id="rId20"/>
      <p:boldItalic r:id="rId21"/>
    </p:embeddedFont>
    <p:embeddedFont>
      <p:font typeface="微软雅黑" panose="020B0503020204020204" pitchFamily="34" charset="-122"/>
      <p:regular r:id="rId22"/>
      <p:bold r:id="rId23"/>
    </p:embeddedFont>
    <p:embeddedFont>
      <p:font typeface="等线 Light" panose="02010600030101010101" pitchFamily="2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4" userDrawn="1">
          <p15:clr>
            <a:srgbClr val="A4A3A4"/>
          </p15:clr>
        </p15:guide>
        <p15:guide id="2" pos="3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39E1B"/>
    <a:srgbClr val="F5D48C"/>
    <a:srgbClr val="6B6C6C"/>
    <a:srgbClr val="726449"/>
    <a:srgbClr val="ECBB70"/>
    <a:srgbClr val="F5CC88"/>
    <a:srgbClr val="FCDBA4"/>
    <a:srgbClr val="9F7D50"/>
    <a:srgbClr val="745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30" autoAdjust="0"/>
    <p:restoredTop sz="93050" autoAdjust="0"/>
  </p:normalViewPr>
  <p:slideViewPr>
    <p:cSldViewPr snapToGrid="0" showGuides="1">
      <p:cViewPr varScale="1">
        <p:scale>
          <a:sx n="63" d="100"/>
          <a:sy n="63" d="100"/>
        </p:scale>
        <p:origin x="-548" y="-60"/>
      </p:cViewPr>
      <p:guideLst>
        <p:guide orient="horz" pos="2164"/>
        <p:guide pos="38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8A081-C101-4C04-8A93-B45037D41F20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A4311-4766-49D6-999F-2921BF181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01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114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11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818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851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683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061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164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636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675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4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4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9357360" y="5695158"/>
            <a:ext cx="24460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316499" y="5385507"/>
            <a:ext cx="581405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7756203" y="5264686"/>
            <a:ext cx="729206" cy="241642"/>
          </a:xfrm>
          <a:prstGeom prst="parallelogram">
            <a:avLst>
              <a:gd name="adj" fmla="val 69728"/>
            </a:avLst>
          </a:prstGeom>
          <a:solidFill>
            <a:srgbClr val="D6B66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10796644" y="5628247"/>
            <a:ext cx="403840" cy="133823"/>
          </a:xfrm>
          <a:prstGeom prst="parallelogram">
            <a:avLst>
              <a:gd name="adj" fmla="val 69728"/>
            </a:avLst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/>
        </p:nvSpPr>
        <p:spPr>
          <a:xfrm>
            <a:off x="9638103" y="4999585"/>
            <a:ext cx="593917" cy="196810"/>
          </a:xfrm>
          <a:prstGeom prst="parallelogram">
            <a:avLst>
              <a:gd name="adj" fmla="val 69728"/>
            </a:avLst>
          </a:prstGeom>
          <a:solidFill>
            <a:schemeClr val="bg1">
              <a:lumMod val="65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>
            <a:off x="11468046" y="4888464"/>
            <a:ext cx="335332" cy="111121"/>
          </a:xfrm>
          <a:prstGeom prst="parallelogram">
            <a:avLst>
              <a:gd name="adj" fmla="val 69728"/>
            </a:avLst>
          </a:prstGeom>
          <a:solidFill>
            <a:srgbClr val="D6B66A">
              <a:alpha val="43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795601" y="2769641"/>
            <a:ext cx="1067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生活家 </a:t>
            </a:r>
            <a:r>
              <a:rPr kumimoji="1" lang="en-US" altLang="zh-CN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H90 C</a:t>
            </a:r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</a:t>
            </a:r>
            <a:r>
              <a:rPr kumimoji="1" lang="en-US" altLang="zh-CN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kumimoji="1" lang="zh-CN" altLang="en-US" sz="3600" spc="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座</a:t>
            </a:r>
            <a:r>
              <a:rPr kumimoji="1" lang="en-US" altLang="zh-CN" sz="3600" spc="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kumimoji="1" lang="zh-CN" altLang="en-US" sz="3600" spc="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卧</a:t>
            </a:r>
            <a:r>
              <a:rPr kumimoji="1" lang="en-US" altLang="zh-CN" sz="3600" spc="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/4</a:t>
            </a:r>
            <a:r>
              <a:rPr kumimoji="1" lang="zh-CN" altLang="en-US" sz="3600" spc="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卧 车型介绍（尊享版</a:t>
            </a:r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6889E-6 1.16559E-6 L 0.08559 0.004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3" y="2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8" grpId="0" animBg="1"/>
      <p:bldP spid="28" grpId="1" animBg="1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186831" y="319857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其他配置</a:t>
            </a:r>
          </a:p>
        </p:txBody>
      </p:sp>
      <p:grpSp>
        <p:nvGrpSpPr>
          <p:cNvPr id="21" name="组 142"/>
          <p:cNvGrpSpPr/>
          <p:nvPr/>
        </p:nvGrpSpPr>
        <p:grpSpPr>
          <a:xfrm>
            <a:off x="8639398" y="1602298"/>
            <a:ext cx="3349327" cy="338554"/>
            <a:chOff x="6699250" y="2224357"/>
            <a:chExt cx="3546731" cy="378693"/>
          </a:xfrm>
        </p:grpSpPr>
        <p:sp>
          <p:nvSpPr>
            <p:cNvPr id="22" name="矩形 21"/>
            <p:cNvSpPr/>
            <p:nvPr/>
          </p:nvSpPr>
          <p:spPr>
            <a:xfrm>
              <a:off x="6769199" y="2224357"/>
              <a:ext cx="347678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48V/150Ah锂电（7.2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kwh）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" name="组 142"/>
          <p:cNvGrpSpPr/>
          <p:nvPr/>
        </p:nvGrpSpPr>
        <p:grpSpPr>
          <a:xfrm>
            <a:off x="8221279" y="5134984"/>
            <a:ext cx="2391426" cy="337185"/>
            <a:chOff x="6699250" y="2224357"/>
            <a:chExt cx="2532372" cy="377162"/>
          </a:xfrm>
        </p:grpSpPr>
        <p:sp>
          <p:nvSpPr>
            <p:cNvPr id="5" name="矩形 4"/>
            <p:cNvSpPr/>
            <p:nvPr/>
          </p:nvSpPr>
          <p:spPr>
            <a:xfrm>
              <a:off x="6769199" y="2224357"/>
              <a:ext cx="246242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3000W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充逆变一体机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7" name="组 142"/>
          <p:cNvGrpSpPr/>
          <p:nvPr/>
        </p:nvGrpSpPr>
        <p:grpSpPr>
          <a:xfrm>
            <a:off x="8211231" y="5664875"/>
            <a:ext cx="2534936" cy="337185"/>
            <a:chOff x="6699250" y="2224357"/>
            <a:chExt cx="2684340" cy="377162"/>
          </a:xfrm>
        </p:grpSpPr>
        <p:sp>
          <p:nvSpPr>
            <p:cNvPr id="8" name="矩形 7"/>
            <p:cNvSpPr/>
            <p:nvPr/>
          </p:nvSpPr>
          <p:spPr>
            <a:xfrm>
              <a:off x="6769199" y="2224357"/>
              <a:ext cx="261439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烟雾及一氧化碳报警器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0" name="组 142"/>
          <p:cNvGrpSpPr/>
          <p:nvPr/>
        </p:nvGrpSpPr>
        <p:grpSpPr>
          <a:xfrm>
            <a:off x="8210937" y="6232875"/>
            <a:ext cx="2445229" cy="338554"/>
            <a:chOff x="6699250" y="2224357"/>
            <a:chExt cx="2589344" cy="378693"/>
          </a:xfrm>
        </p:grpSpPr>
        <p:sp>
          <p:nvSpPr>
            <p:cNvPr id="11" name="矩形 10"/>
            <p:cNvSpPr/>
            <p:nvPr/>
          </p:nvSpPr>
          <p:spPr>
            <a:xfrm>
              <a:off x="6769195" y="2224357"/>
              <a:ext cx="2519399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3*2.5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米遮阳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棚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灯带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17" y="1204420"/>
            <a:ext cx="7499555" cy="4999703"/>
          </a:xfrm>
          <a:prstGeom prst="rect">
            <a:avLst/>
          </a:prstGeom>
        </p:spPr>
      </p:pic>
      <p:grpSp>
        <p:nvGrpSpPr>
          <p:cNvPr id="24" name="组 142"/>
          <p:cNvGrpSpPr/>
          <p:nvPr/>
        </p:nvGrpSpPr>
        <p:grpSpPr>
          <a:xfrm>
            <a:off x="8231996" y="4579459"/>
            <a:ext cx="1845710" cy="338554"/>
            <a:chOff x="6699250" y="2224357"/>
            <a:chExt cx="1954496" cy="378693"/>
          </a:xfrm>
        </p:grpSpPr>
        <p:sp>
          <p:nvSpPr>
            <p:cNvPr id="25" name="矩形 24"/>
            <p:cNvSpPr/>
            <p:nvPr/>
          </p:nvSpPr>
          <p:spPr>
            <a:xfrm>
              <a:off x="6769199" y="2224357"/>
              <a:ext cx="1884547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650W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太阳能板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7" name="组 142"/>
          <p:cNvGrpSpPr/>
          <p:nvPr/>
        </p:nvGrpSpPr>
        <p:grpSpPr>
          <a:xfrm>
            <a:off x="8243917" y="4010090"/>
            <a:ext cx="2358671" cy="338554"/>
            <a:chOff x="6699250" y="2224357"/>
            <a:chExt cx="2497692" cy="378693"/>
          </a:xfrm>
        </p:grpSpPr>
        <p:sp>
          <p:nvSpPr>
            <p:cNvPr id="28" name="矩形 27"/>
            <p:cNvSpPr/>
            <p:nvPr/>
          </p:nvSpPr>
          <p:spPr>
            <a:xfrm>
              <a:off x="6769199" y="2224357"/>
              <a:ext cx="2427743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12V/15Ah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双发电机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0" name="组 142"/>
          <p:cNvGrpSpPr/>
          <p:nvPr/>
        </p:nvGrpSpPr>
        <p:grpSpPr>
          <a:xfrm>
            <a:off x="8227238" y="1229316"/>
            <a:ext cx="943219" cy="338554"/>
            <a:chOff x="6699250" y="2224357"/>
            <a:chExt cx="998811" cy="378693"/>
          </a:xfrm>
        </p:grpSpPr>
        <p:sp>
          <p:nvSpPr>
            <p:cNvPr id="31" name="矩形 30"/>
            <p:cNvSpPr/>
            <p:nvPr/>
          </p:nvSpPr>
          <p:spPr>
            <a:xfrm>
              <a:off x="6769199" y="2224357"/>
              <a:ext cx="92886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常规款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3" name="组 142"/>
          <p:cNvGrpSpPr/>
          <p:nvPr/>
        </p:nvGrpSpPr>
        <p:grpSpPr>
          <a:xfrm>
            <a:off x="8246980" y="2000022"/>
            <a:ext cx="943219" cy="338554"/>
            <a:chOff x="6699250" y="2224357"/>
            <a:chExt cx="998811" cy="378693"/>
          </a:xfrm>
        </p:grpSpPr>
        <p:sp>
          <p:nvSpPr>
            <p:cNvPr id="34" name="矩形 33"/>
            <p:cNvSpPr/>
            <p:nvPr/>
          </p:nvSpPr>
          <p:spPr>
            <a:xfrm>
              <a:off x="6769199" y="2224357"/>
              <a:ext cx="92886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升级款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8639398" y="2424516"/>
            <a:ext cx="3641074" cy="338554"/>
            <a:chOff x="6699250" y="2224357"/>
            <a:chExt cx="3855671" cy="378693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378572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48V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/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28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0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Ah锂电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（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13.44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kwh）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0" name="组 142"/>
          <p:cNvGrpSpPr/>
          <p:nvPr/>
        </p:nvGrpSpPr>
        <p:grpSpPr>
          <a:xfrm>
            <a:off x="8241374" y="3117519"/>
            <a:ext cx="3835036" cy="584775"/>
            <a:chOff x="6699250" y="2224357"/>
            <a:chExt cx="4061070" cy="654106"/>
          </a:xfrm>
        </p:grpSpPr>
        <p:sp>
          <p:nvSpPr>
            <p:cNvPr id="41" name="矩形 40"/>
            <p:cNvSpPr/>
            <p:nvPr/>
          </p:nvSpPr>
          <p:spPr>
            <a:xfrm>
              <a:off x="6769199" y="2224357"/>
              <a:ext cx="3991121" cy="654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6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座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5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卧均为升级款；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6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座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4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卧升级款</a:t>
              </a:r>
              <a:endParaRPr lang="en-US" altLang="zh-CN" sz="1600" spc="200" dirty="0" smtClean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  <a:p>
              <a:pPr lvl="0" algn="l">
                <a:defRPr/>
              </a:pP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&amp;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常规款均有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9277" y="2875317"/>
            <a:ext cx="4873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 </a:t>
            </a:r>
            <a:r>
              <a:rPr lang="en-US" altLang="zh-CN" sz="6000" dirty="0">
                <a:solidFill>
                  <a:srgbClr val="F5D48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endParaRPr lang="zh-CN" altLang="en-US" sz="6000" dirty="0">
              <a:solidFill>
                <a:srgbClr val="F5D48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591291" y="4132117"/>
            <a:ext cx="30094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28360" y="933208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车辆外观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1727938" y="5602607"/>
            <a:ext cx="1977969" cy="338554"/>
            <a:chOff x="6699250" y="2189553"/>
            <a:chExt cx="2094547" cy="378693"/>
          </a:xfrm>
        </p:grpSpPr>
        <p:sp>
          <p:nvSpPr>
            <p:cNvPr id="144" name="矩形 143"/>
            <p:cNvSpPr/>
            <p:nvPr/>
          </p:nvSpPr>
          <p:spPr>
            <a:xfrm>
              <a:off x="6785337" y="2189553"/>
              <a:ext cx="2008460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长度：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5989mm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1" name="组 180"/>
          <p:cNvGrpSpPr/>
          <p:nvPr/>
        </p:nvGrpSpPr>
        <p:grpSpPr>
          <a:xfrm>
            <a:off x="4091202" y="5589905"/>
            <a:ext cx="2310130" cy="347980"/>
            <a:chOff x="9010650" y="3506817"/>
            <a:chExt cx="1878425" cy="348132"/>
          </a:xfrm>
        </p:grpSpPr>
        <p:sp>
          <p:nvSpPr>
            <p:cNvPr id="148" name="矩形 147"/>
            <p:cNvSpPr/>
            <p:nvPr/>
          </p:nvSpPr>
          <p:spPr>
            <a:xfrm>
              <a:off x="9076785" y="3506817"/>
              <a:ext cx="1812290" cy="337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高度：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3135mm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>
              <a:off x="9010650" y="3582415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3" name="组 182"/>
          <p:cNvGrpSpPr/>
          <p:nvPr/>
        </p:nvGrpSpPr>
        <p:grpSpPr>
          <a:xfrm>
            <a:off x="6563358" y="5588634"/>
            <a:ext cx="1978194" cy="338554"/>
            <a:chOff x="9010650" y="4934689"/>
            <a:chExt cx="1978456" cy="338535"/>
          </a:xfrm>
        </p:grpSpPr>
        <p:sp>
          <p:nvSpPr>
            <p:cNvPr id="152" name="矩形 151"/>
            <p:cNvSpPr/>
            <p:nvPr/>
          </p:nvSpPr>
          <p:spPr>
            <a:xfrm>
              <a:off x="9092181" y="4934689"/>
              <a:ext cx="1896925" cy="3385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宽度：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2388mm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" name="组 182"/>
          <p:cNvGrpSpPr/>
          <p:nvPr/>
        </p:nvGrpSpPr>
        <p:grpSpPr>
          <a:xfrm>
            <a:off x="9069809" y="5591174"/>
            <a:ext cx="1978193" cy="338554"/>
            <a:chOff x="9010650" y="4934689"/>
            <a:chExt cx="1978455" cy="338535"/>
          </a:xfrm>
        </p:grpSpPr>
        <p:sp>
          <p:nvSpPr>
            <p:cNvPr id="6" name="矩形 5"/>
            <p:cNvSpPr/>
            <p:nvPr/>
          </p:nvSpPr>
          <p:spPr>
            <a:xfrm>
              <a:off x="9092181" y="4934689"/>
              <a:ext cx="1896924" cy="3385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轴距：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3300mm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692" y="1672799"/>
            <a:ext cx="5929273" cy="36366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4734" y="1672799"/>
            <a:ext cx="5929270" cy="3636619"/>
          </a:xfrm>
          <a:prstGeom prst="rect">
            <a:avLst/>
          </a:prstGeom>
        </p:spPr>
      </p:pic>
      <p:grpSp>
        <p:nvGrpSpPr>
          <p:cNvPr id="17" name="组 182"/>
          <p:cNvGrpSpPr/>
          <p:nvPr/>
        </p:nvGrpSpPr>
        <p:grpSpPr>
          <a:xfrm>
            <a:off x="1727942" y="6234349"/>
            <a:ext cx="2220248" cy="338554"/>
            <a:chOff x="9010650" y="4934689"/>
            <a:chExt cx="2220539" cy="338535"/>
          </a:xfrm>
        </p:grpSpPr>
        <p:sp>
          <p:nvSpPr>
            <p:cNvPr id="18" name="矩形 17"/>
            <p:cNvSpPr/>
            <p:nvPr/>
          </p:nvSpPr>
          <p:spPr>
            <a:xfrm>
              <a:off x="9092181" y="4934689"/>
              <a:ext cx="2139008" cy="3385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燃油箱容积：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100L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0" name="组 182"/>
          <p:cNvGrpSpPr/>
          <p:nvPr/>
        </p:nvGrpSpPr>
        <p:grpSpPr>
          <a:xfrm>
            <a:off x="4091201" y="6234349"/>
            <a:ext cx="2074373" cy="338554"/>
            <a:chOff x="9010650" y="4934689"/>
            <a:chExt cx="2074645" cy="338535"/>
          </a:xfrm>
        </p:grpSpPr>
        <p:sp>
          <p:nvSpPr>
            <p:cNvPr id="21" name="矩形 20"/>
            <p:cNvSpPr/>
            <p:nvPr/>
          </p:nvSpPr>
          <p:spPr>
            <a:xfrm>
              <a:off x="9092181" y="4934689"/>
              <a:ext cx="1993114" cy="3385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尿素罐容积：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15L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6660" y="255355"/>
            <a:ext cx="10515600" cy="1181100"/>
          </a:xfrm>
        </p:spPr>
        <p:txBody>
          <a:bodyPr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外部设备</a:t>
            </a:r>
            <a:endParaRPr lang="zh-CN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3" name="组 142"/>
          <p:cNvGrpSpPr/>
          <p:nvPr/>
        </p:nvGrpSpPr>
        <p:grpSpPr>
          <a:xfrm>
            <a:off x="1666677" y="6145809"/>
            <a:ext cx="943219" cy="338554"/>
            <a:chOff x="6699250" y="2224357"/>
            <a:chExt cx="998811" cy="378693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92886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加水口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sp>
        <p:nvSpPr>
          <p:cNvPr id="19" name="TextBox 10"/>
          <p:cNvSpPr txBox="1"/>
          <p:nvPr/>
        </p:nvSpPr>
        <p:spPr>
          <a:xfrm>
            <a:off x="1375410" y="2455545"/>
            <a:ext cx="139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grpSp>
        <p:nvGrpSpPr>
          <p:cNvPr id="25" name="组 142"/>
          <p:cNvGrpSpPr/>
          <p:nvPr/>
        </p:nvGrpSpPr>
        <p:grpSpPr>
          <a:xfrm>
            <a:off x="3460889" y="6145179"/>
            <a:ext cx="943219" cy="338554"/>
            <a:chOff x="6699250" y="2224357"/>
            <a:chExt cx="998811" cy="378693"/>
          </a:xfrm>
        </p:grpSpPr>
        <p:sp>
          <p:nvSpPr>
            <p:cNvPr id="27" name="矩形 26"/>
            <p:cNvSpPr/>
            <p:nvPr/>
          </p:nvSpPr>
          <p:spPr>
            <a:xfrm>
              <a:off x="6769199" y="2224357"/>
              <a:ext cx="92886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储物箱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" t="22654" r="10269" b="8230"/>
          <a:stretch/>
        </p:blipFill>
        <p:spPr>
          <a:xfrm>
            <a:off x="1375410" y="1179871"/>
            <a:ext cx="9394723" cy="454250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89312" y="3156154"/>
            <a:ext cx="766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FF0000"/>
                </a:solidFill>
              </a:rPr>
              <a:t>×</a:t>
            </a:r>
            <a:endParaRPr lang="zh-CN" altLang="en-US" sz="9600" dirty="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83353" y="3973385"/>
            <a:ext cx="766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FF0000"/>
                </a:solidFill>
              </a:rPr>
              <a:t>×</a:t>
            </a:r>
            <a:endParaRPr lang="zh-CN" alt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82030"/>
      </p:ext>
    </p:extLst>
  </p:cSld>
  <p:clrMapOvr>
    <a:masterClrMapping/>
  </p:clrMapOvr>
  <p:transition spd="slow" advClick="0" advTm="4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6660" y="255355"/>
            <a:ext cx="10515600" cy="1181100"/>
          </a:xfrm>
        </p:spPr>
        <p:txBody>
          <a:bodyPr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外部设备</a:t>
            </a:r>
            <a:endParaRPr lang="zh-CN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10"/>
          <p:cNvSpPr txBox="1"/>
          <p:nvPr/>
        </p:nvSpPr>
        <p:spPr>
          <a:xfrm>
            <a:off x="1375410" y="2455545"/>
            <a:ext cx="139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grpSp>
        <p:nvGrpSpPr>
          <p:cNvPr id="25" name="组 142"/>
          <p:cNvGrpSpPr/>
          <p:nvPr/>
        </p:nvGrpSpPr>
        <p:grpSpPr>
          <a:xfrm>
            <a:off x="1825381" y="6177251"/>
            <a:ext cx="943219" cy="338554"/>
            <a:chOff x="6699250" y="2224357"/>
            <a:chExt cx="998811" cy="378693"/>
          </a:xfrm>
        </p:grpSpPr>
        <p:sp>
          <p:nvSpPr>
            <p:cNvPr id="27" name="矩形 26"/>
            <p:cNvSpPr/>
            <p:nvPr/>
          </p:nvSpPr>
          <p:spPr>
            <a:xfrm>
              <a:off x="6769199" y="2224357"/>
              <a:ext cx="92886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储物箱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2" name="组 142"/>
          <p:cNvGrpSpPr/>
          <p:nvPr/>
        </p:nvGrpSpPr>
        <p:grpSpPr>
          <a:xfrm>
            <a:off x="3663599" y="6202216"/>
            <a:ext cx="943219" cy="338554"/>
            <a:chOff x="6699250" y="2224357"/>
            <a:chExt cx="998811" cy="378693"/>
          </a:xfrm>
        </p:grpSpPr>
        <p:sp>
          <p:nvSpPr>
            <p:cNvPr id="33" name="矩形 32"/>
            <p:cNvSpPr/>
            <p:nvPr/>
          </p:nvSpPr>
          <p:spPr>
            <a:xfrm>
              <a:off x="6769199" y="2224357"/>
              <a:ext cx="92886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充电口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982" t="18695" r="2975" b="6802"/>
          <a:stretch/>
        </p:blipFill>
        <p:spPr>
          <a:xfrm>
            <a:off x="218336" y="1170984"/>
            <a:ext cx="6076335" cy="47025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42" t="10393" r="11625"/>
          <a:stretch/>
        </p:blipFill>
        <p:spPr>
          <a:xfrm>
            <a:off x="6415553" y="1170984"/>
            <a:ext cx="5486395" cy="469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89199"/>
      </p:ext>
    </p:extLst>
  </p:cSld>
  <p:clrMapOvr>
    <a:masterClrMapping/>
  </p:clrMapOvr>
  <p:transition spd="slow" advClick="0" advTm="4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6660" y="255355"/>
            <a:ext cx="10515600" cy="1181100"/>
          </a:xfrm>
        </p:spPr>
        <p:txBody>
          <a:bodyPr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外部设备</a:t>
            </a:r>
            <a:endParaRPr lang="zh-CN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10"/>
          <p:cNvSpPr txBox="1"/>
          <p:nvPr/>
        </p:nvSpPr>
        <p:spPr>
          <a:xfrm>
            <a:off x="1375410" y="2455545"/>
            <a:ext cx="139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grpSp>
        <p:nvGrpSpPr>
          <p:cNvPr id="25" name="组 142"/>
          <p:cNvGrpSpPr/>
          <p:nvPr/>
        </p:nvGrpSpPr>
        <p:grpSpPr>
          <a:xfrm>
            <a:off x="9923180" y="1811727"/>
            <a:ext cx="943219" cy="338554"/>
            <a:chOff x="6699250" y="2224357"/>
            <a:chExt cx="998811" cy="378693"/>
          </a:xfrm>
        </p:grpSpPr>
        <p:sp>
          <p:nvSpPr>
            <p:cNvPr id="27" name="矩形 26"/>
            <p:cNvSpPr/>
            <p:nvPr/>
          </p:nvSpPr>
          <p:spPr>
            <a:xfrm>
              <a:off x="6769199" y="2224357"/>
              <a:ext cx="92886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黑水箱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2" name="组 142"/>
          <p:cNvGrpSpPr/>
          <p:nvPr/>
        </p:nvGrpSpPr>
        <p:grpSpPr>
          <a:xfrm>
            <a:off x="9931663" y="2621412"/>
            <a:ext cx="1174052" cy="338554"/>
            <a:chOff x="6699250" y="2224357"/>
            <a:chExt cx="1243249" cy="378693"/>
          </a:xfrm>
        </p:grpSpPr>
        <p:sp>
          <p:nvSpPr>
            <p:cNvPr id="33" name="矩形 32"/>
            <p:cNvSpPr/>
            <p:nvPr/>
          </p:nvSpPr>
          <p:spPr>
            <a:xfrm>
              <a:off x="6769199" y="2224357"/>
              <a:ext cx="1173300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倒车雷达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77"/>
          <a:stretch/>
        </p:blipFill>
        <p:spPr>
          <a:xfrm>
            <a:off x="531709" y="1436455"/>
            <a:ext cx="8836651" cy="506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11827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080135" y="1403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驾驶舱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269240" y="4453255"/>
            <a:ext cx="1620536" cy="337185"/>
            <a:chOff x="6699250" y="2224357"/>
            <a:chExt cx="1716048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16460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多功能方向盘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5756376" y="4485656"/>
            <a:ext cx="2328220" cy="338554"/>
            <a:chOff x="6699250" y="2224355"/>
            <a:chExt cx="2465446" cy="378693"/>
          </a:xfrm>
        </p:grpSpPr>
        <p:sp>
          <p:nvSpPr>
            <p:cNvPr id="15" name="矩形 14"/>
            <p:cNvSpPr/>
            <p:nvPr/>
          </p:nvSpPr>
          <p:spPr>
            <a:xfrm>
              <a:off x="6769206" y="2224355"/>
              <a:ext cx="2395490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电动电加热外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后视镜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3811986" y="4456433"/>
            <a:ext cx="1620536" cy="337185"/>
            <a:chOff x="6699250" y="2224357"/>
            <a:chExt cx="1716048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16460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流媒体后视镜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6" name="组 142"/>
          <p:cNvGrpSpPr/>
          <p:nvPr/>
        </p:nvGrpSpPr>
        <p:grpSpPr>
          <a:xfrm>
            <a:off x="8273206" y="4491836"/>
            <a:ext cx="2275315" cy="584775"/>
            <a:chOff x="6699250" y="2224359"/>
            <a:chExt cx="2409418" cy="654106"/>
          </a:xfrm>
        </p:grpSpPr>
        <p:sp>
          <p:nvSpPr>
            <p:cNvPr id="27" name="矩形 26"/>
            <p:cNvSpPr/>
            <p:nvPr/>
          </p:nvSpPr>
          <p:spPr>
            <a:xfrm>
              <a:off x="6769199" y="2224359"/>
              <a:ext cx="2339469" cy="654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倒车影像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雷达</a:t>
              </a:r>
              <a:endParaRPr lang="zh-CN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  <a:p>
              <a:pPr lvl="0" algn="l">
                <a:defRPr/>
              </a:pPr>
              <a:endParaRPr lang="zh-CN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0" name="组 142"/>
          <p:cNvGrpSpPr/>
          <p:nvPr/>
        </p:nvGrpSpPr>
        <p:grpSpPr>
          <a:xfrm>
            <a:off x="3811986" y="5037471"/>
            <a:ext cx="1821830" cy="337185"/>
            <a:chOff x="6699250" y="2224357"/>
            <a:chExt cx="1929206" cy="377162"/>
          </a:xfrm>
        </p:grpSpPr>
        <p:sp>
          <p:nvSpPr>
            <p:cNvPr id="41" name="矩形 40"/>
            <p:cNvSpPr/>
            <p:nvPr/>
          </p:nvSpPr>
          <p:spPr>
            <a:xfrm>
              <a:off x="6769199" y="2224357"/>
              <a:ext cx="185925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TPMS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胎压监测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3" name="组 142"/>
          <p:cNvGrpSpPr/>
          <p:nvPr/>
        </p:nvGrpSpPr>
        <p:grpSpPr>
          <a:xfrm>
            <a:off x="8273206" y="5031703"/>
            <a:ext cx="2871486" cy="337185"/>
            <a:chOff x="6699250" y="2224357"/>
            <a:chExt cx="3040727" cy="377162"/>
          </a:xfrm>
        </p:grpSpPr>
        <p:sp>
          <p:nvSpPr>
            <p:cNvPr id="44" name="矩形 43"/>
            <p:cNvSpPr/>
            <p:nvPr/>
          </p:nvSpPr>
          <p:spPr>
            <a:xfrm>
              <a:off x="6769199" y="2224357"/>
              <a:ext cx="297077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博世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ESP9.3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车身稳定系统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6" name="组 142"/>
          <p:cNvGrpSpPr/>
          <p:nvPr/>
        </p:nvGrpSpPr>
        <p:grpSpPr>
          <a:xfrm>
            <a:off x="3814460" y="5641077"/>
            <a:ext cx="1620535" cy="337185"/>
            <a:chOff x="6699250" y="2224357"/>
            <a:chExt cx="1716047" cy="377162"/>
          </a:xfrm>
        </p:grpSpPr>
        <p:sp>
          <p:nvSpPr>
            <p:cNvPr id="47" name="矩形 46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行车冷暖空调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9" name="组 142"/>
          <p:cNvGrpSpPr/>
          <p:nvPr/>
        </p:nvGrpSpPr>
        <p:grpSpPr>
          <a:xfrm>
            <a:off x="264797" y="5031742"/>
            <a:ext cx="1331146" cy="338554"/>
            <a:chOff x="6699250" y="2224357"/>
            <a:chExt cx="1409601" cy="378693"/>
          </a:xfrm>
        </p:grpSpPr>
        <p:sp>
          <p:nvSpPr>
            <p:cNvPr id="50" name="矩形 49"/>
            <p:cNvSpPr/>
            <p:nvPr/>
          </p:nvSpPr>
          <p:spPr>
            <a:xfrm>
              <a:off x="6769199" y="2224357"/>
              <a:ext cx="133965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国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六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b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排放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2" name="组 142"/>
          <p:cNvGrpSpPr/>
          <p:nvPr/>
        </p:nvGrpSpPr>
        <p:grpSpPr>
          <a:xfrm>
            <a:off x="5756376" y="5611596"/>
            <a:ext cx="4297681" cy="337185"/>
            <a:chOff x="6699250" y="2224357"/>
            <a:chExt cx="4442881" cy="412084"/>
          </a:xfrm>
        </p:grpSpPr>
        <p:sp>
          <p:nvSpPr>
            <p:cNvPr id="53" name="矩形 52"/>
            <p:cNvSpPr/>
            <p:nvPr/>
          </p:nvSpPr>
          <p:spPr>
            <a:xfrm>
              <a:off x="6769491" y="2224357"/>
              <a:ext cx="4372640" cy="412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F1C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柴油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.0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发动机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5" name="组 142"/>
          <p:cNvGrpSpPr/>
          <p:nvPr/>
        </p:nvGrpSpPr>
        <p:grpSpPr>
          <a:xfrm>
            <a:off x="2168508" y="5041265"/>
            <a:ext cx="1163336" cy="337185"/>
            <a:chOff x="6699250" y="2224357"/>
            <a:chExt cx="1231901" cy="377162"/>
          </a:xfrm>
        </p:grpSpPr>
        <p:sp>
          <p:nvSpPr>
            <p:cNvPr id="56" name="矩形 55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机械手刹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9" name="组 142"/>
          <p:cNvGrpSpPr/>
          <p:nvPr/>
        </p:nvGrpSpPr>
        <p:grpSpPr>
          <a:xfrm>
            <a:off x="5756376" y="5039825"/>
            <a:ext cx="2328214" cy="338554"/>
            <a:chOff x="6699250" y="2224357"/>
            <a:chExt cx="2465435" cy="378693"/>
          </a:xfrm>
        </p:grpSpPr>
        <p:sp>
          <p:nvSpPr>
            <p:cNvPr id="10" name="矩形 9"/>
            <p:cNvSpPr/>
            <p:nvPr/>
          </p:nvSpPr>
          <p:spPr>
            <a:xfrm>
              <a:off x="6769199" y="2224357"/>
              <a:ext cx="2395486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LDWS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车道偏离预警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6" name="组 142"/>
          <p:cNvGrpSpPr/>
          <p:nvPr/>
        </p:nvGrpSpPr>
        <p:grpSpPr>
          <a:xfrm>
            <a:off x="2168413" y="5610227"/>
            <a:ext cx="1338843" cy="338554"/>
            <a:chOff x="6769182" y="2224355"/>
            <a:chExt cx="1417752" cy="378693"/>
          </a:xfrm>
        </p:grpSpPr>
        <p:sp>
          <p:nvSpPr>
            <p:cNvPr id="18" name="矩形 17"/>
            <p:cNvSpPr/>
            <p:nvPr/>
          </p:nvSpPr>
          <p:spPr>
            <a:xfrm>
              <a:off x="6769198" y="2224355"/>
              <a:ext cx="1417736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日间行车灯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769182" y="2249946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0" name="组 142"/>
          <p:cNvGrpSpPr/>
          <p:nvPr/>
        </p:nvGrpSpPr>
        <p:grpSpPr>
          <a:xfrm>
            <a:off x="264792" y="5610227"/>
            <a:ext cx="943218" cy="338554"/>
            <a:chOff x="6699250" y="2224357"/>
            <a:chExt cx="998810" cy="378693"/>
          </a:xfrm>
        </p:grpSpPr>
        <p:sp>
          <p:nvSpPr>
            <p:cNvPr id="21" name="矩形 20"/>
            <p:cNvSpPr/>
            <p:nvPr/>
          </p:nvSpPr>
          <p:spPr>
            <a:xfrm>
              <a:off x="6769199" y="2224357"/>
              <a:ext cx="928861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后双胎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8" name="组 142"/>
          <p:cNvGrpSpPr/>
          <p:nvPr/>
        </p:nvGrpSpPr>
        <p:grpSpPr>
          <a:xfrm>
            <a:off x="2168413" y="4456433"/>
            <a:ext cx="1385775" cy="338554"/>
            <a:chOff x="6699250" y="2224357"/>
            <a:chExt cx="1467451" cy="378693"/>
          </a:xfrm>
        </p:grpSpPr>
        <p:sp>
          <p:nvSpPr>
            <p:cNvPr id="29" name="矩形 28"/>
            <p:cNvSpPr/>
            <p:nvPr/>
          </p:nvSpPr>
          <p:spPr>
            <a:xfrm>
              <a:off x="6769199" y="2224357"/>
              <a:ext cx="139750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8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AT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变速箱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05" t="5047" r="20017" b="10682"/>
          <a:stretch/>
        </p:blipFill>
        <p:spPr>
          <a:xfrm>
            <a:off x="516192" y="694832"/>
            <a:ext cx="4095071" cy="32877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715" b="17461"/>
          <a:stretch/>
        </p:blipFill>
        <p:spPr>
          <a:xfrm>
            <a:off x="4732478" y="694833"/>
            <a:ext cx="7036735" cy="3272484"/>
          </a:xfrm>
          <a:prstGeom prst="rect">
            <a:avLst/>
          </a:prstGeom>
        </p:spPr>
      </p:pic>
      <p:grpSp>
        <p:nvGrpSpPr>
          <p:cNvPr id="58" name="组 142"/>
          <p:cNvGrpSpPr/>
          <p:nvPr/>
        </p:nvGrpSpPr>
        <p:grpSpPr>
          <a:xfrm>
            <a:off x="8273205" y="5633108"/>
            <a:ext cx="3482376" cy="338554"/>
            <a:chOff x="6699250" y="2224357"/>
            <a:chExt cx="3687622" cy="378693"/>
          </a:xfrm>
        </p:grpSpPr>
        <p:sp>
          <p:nvSpPr>
            <p:cNvPr id="59" name="矩形 58"/>
            <p:cNvSpPr/>
            <p:nvPr/>
          </p:nvSpPr>
          <p:spPr>
            <a:xfrm>
              <a:off x="6769199" y="2224357"/>
              <a:ext cx="3617673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主副驾驶悬浮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座椅（升级款有）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55395" y="1911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客厅</a:t>
            </a:r>
            <a:endParaRPr kumimoji="1" lang="zh-CN" altLang="en-US" sz="2400" spc="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3" name="组 142"/>
          <p:cNvGrpSpPr/>
          <p:nvPr/>
        </p:nvGrpSpPr>
        <p:grpSpPr>
          <a:xfrm>
            <a:off x="829265" y="4750728"/>
            <a:ext cx="1635716" cy="338554"/>
            <a:chOff x="6699250" y="2224357"/>
            <a:chExt cx="1732123" cy="378693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1662174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气动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升降餐桌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6192980" y="4750042"/>
            <a:ext cx="5051716" cy="338554"/>
            <a:chOff x="6699250" y="2224357"/>
            <a:chExt cx="5349457" cy="378693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5279508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48V</a:t>
              </a:r>
              <a:r>
                <a:rPr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直流变频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制冷</a:t>
              </a:r>
              <a:r>
                <a:rPr 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空调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(</a:t>
              </a:r>
              <a:r>
                <a:rPr 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无需</a:t>
              </a: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外接市电即可</a:t>
              </a:r>
              <a:r>
                <a:rPr 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使用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)</a:t>
              </a:r>
              <a:endParaRPr 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6" name="组 142"/>
          <p:cNvGrpSpPr/>
          <p:nvPr/>
        </p:nvGrpSpPr>
        <p:grpSpPr>
          <a:xfrm>
            <a:off x="3165970" y="4751411"/>
            <a:ext cx="2326020" cy="337185"/>
            <a:chOff x="6699250" y="2224357"/>
            <a:chExt cx="2463112" cy="377162"/>
          </a:xfrm>
        </p:grpSpPr>
        <p:sp>
          <p:nvSpPr>
            <p:cNvPr id="47" name="矩形 46"/>
            <p:cNvSpPr/>
            <p:nvPr/>
          </p:nvSpPr>
          <p:spPr>
            <a:xfrm>
              <a:off x="6769199" y="2224357"/>
              <a:ext cx="239316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ISOfix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儿童座椅接口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8" name="组 142"/>
          <p:cNvGrpSpPr/>
          <p:nvPr/>
        </p:nvGrpSpPr>
        <p:grpSpPr>
          <a:xfrm>
            <a:off x="829263" y="5426470"/>
            <a:ext cx="1163336" cy="337185"/>
            <a:chOff x="6699250" y="2224357"/>
            <a:chExt cx="1231901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组合吊柜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7" name="组 142"/>
          <p:cNvGrpSpPr/>
          <p:nvPr/>
        </p:nvGrpSpPr>
        <p:grpSpPr>
          <a:xfrm>
            <a:off x="6192981" y="5432539"/>
            <a:ext cx="3519821" cy="337185"/>
            <a:chOff x="6699250" y="2224357"/>
            <a:chExt cx="3727273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7"/>
              <a:ext cx="36573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客厅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USB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充电口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+220V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电源插口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2" y="933598"/>
            <a:ext cx="5766265" cy="3536643"/>
          </a:xfrm>
          <a:prstGeom prst="rect">
            <a:avLst/>
          </a:prstGeom>
        </p:spPr>
      </p:pic>
      <p:grpSp>
        <p:nvGrpSpPr>
          <p:cNvPr id="32" name="组 142"/>
          <p:cNvGrpSpPr/>
          <p:nvPr/>
        </p:nvGrpSpPr>
        <p:grpSpPr>
          <a:xfrm>
            <a:off x="3192543" y="5392810"/>
            <a:ext cx="1866549" cy="338554"/>
            <a:chOff x="6699250" y="2224357"/>
            <a:chExt cx="1976561" cy="378693"/>
          </a:xfrm>
        </p:grpSpPr>
        <p:sp>
          <p:nvSpPr>
            <p:cNvPr id="33" name="矩形 32"/>
            <p:cNvSpPr/>
            <p:nvPr/>
          </p:nvSpPr>
          <p:spPr>
            <a:xfrm>
              <a:off x="6769199" y="2224357"/>
              <a:ext cx="190661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上下车电动踏步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819433" y="6109819"/>
            <a:ext cx="1582817" cy="338554"/>
            <a:chOff x="6699250" y="2224357"/>
            <a:chExt cx="1676106" cy="378693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1606157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照明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氛围灯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6" name="组 142"/>
          <p:cNvGrpSpPr/>
          <p:nvPr/>
        </p:nvGrpSpPr>
        <p:grpSpPr>
          <a:xfrm>
            <a:off x="6183149" y="6115888"/>
            <a:ext cx="2097381" cy="338554"/>
            <a:chOff x="6699250" y="2224357"/>
            <a:chExt cx="2220998" cy="378693"/>
          </a:xfrm>
        </p:grpSpPr>
        <p:sp>
          <p:nvSpPr>
            <p:cNvPr id="27" name="矩形 26"/>
            <p:cNvSpPr/>
            <p:nvPr/>
          </p:nvSpPr>
          <p:spPr>
            <a:xfrm>
              <a:off x="6769199" y="2224357"/>
              <a:ext cx="2151049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驻车燃油加热系统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9" name="组 142"/>
          <p:cNvGrpSpPr/>
          <p:nvPr/>
        </p:nvGrpSpPr>
        <p:grpSpPr>
          <a:xfrm>
            <a:off x="3182713" y="6076157"/>
            <a:ext cx="1866549" cy="338554"/>
            <a:chOff x="6699250" y="2224357"/>
            <a:chExt cx="1976561" cy="378693"/>
          </a:xfrm>
        </p:grpSpPr>
        <p:sp>
          <p:nvSpPr>
            <p:cNvPr id="30" name="矩形 29"/>
            <p:cNvSpPr/>
            <p:nvPr/>
          </p:nvSpPr>
          <p:spPr>
            <a:xfrm>
              <a:off x="6769199" y="2224357"/>
              <a:ext cx="190661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卡座手动推拉窗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801" y="943535"/>
            <a:ext cx="5733861" cy="3516768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9656405" y="993775"/>
            <a:ext cx="2221949" cy="5232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9712173" y="1001542"/>
            <a:ext cx="230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+mn-ea"/>
              </a:rPr>
              <a:t>6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</a:rPr>
              <a:t>座</a:t>
            </a:r>
            <a:r>
              <a:rPr lang="en-US" altLang="zh-CN" sz="2800" dirty="0">
                <a:solidFill>
                  <a:srgbClr val="FF0000"/>
                </a:solidFill>
                <a:latin typeface="+mn-ea"/>
              </a:rPr>
              <a:t>5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</a:rPr>
              <a:t>卧</a:t>
            </a:r>
            <a:r>
              <a:rPr lang="en-US" altLang="zh-CN" sz="280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</a:rPr>
              <a:t>双床</a:t>
            </a:r>
            <a:r>
              <a:rPr lang="en-US" altLang="zh-CN" sz="2800" dirty="0" smtClean="0">
                <a:solidFill>
                  <a:srgbClr val="FF0000"/>
                </a:solidFill>
                <a:latin typeface="+mn-ea"/>
              </a:rPr>
              <a:t>)</a:t>
            </a:r>
            <a:endParaRPr lang="zh-CN" altLang="en-US" sz="28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3705754" y="970732"/>
            <a:ext cx="2221949" cy="5232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65156" y="979027"/>
            <a:ext cx="230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+mn-ea"/>
              </a:rPr>
              <a:t>6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</a:rPr>
              <a:t>座</a:t>
            </a:r>
            <a:r>
              <a:rPr lang="en-US" altLang="zh-CN" sz="2800" dirty="0" smtClean="0">
                <a:solidFill>
                  <a:srgbClr val="FF0000"/>
                </a:solidFill>
                <a:latin typeface="+mn-ea"/>
              </a:rPr>
              <a:t>4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</a:rPr>
              <a:t>卧</a:t>
            </a:r>
            <a:r>
              <a:rPr lang="en-US" altLang="zh-CN" sz="280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</a:rPr>
              <a:t>大床</a:t>
            </a:r>
            <a:r>
              <a:rPr lang="en-US" altLang="zh-CN" sz="2800" dirty="0" smtClean="0">
                <a:solidFill>
                  <a:srgbClr val="FF0000"/>
                </a:solidFill>
                <a:latin typeface="+mn-ea"/>
              </a:rPr>
              <a:t>)</a:t>
            </a:r>
            <a:endParaRPr lang="zh-CN" altLang="en-US" sz="2800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41" name="组 142"/>
          <p:cNvGrpSpPr/>
          <p:nvPr/>
        </p:nvGrpSpPr>
        <p:grpSpPr>
          <a:xfrm>
            <a:off x="6183149" y="6519446"/>
            <a:ext cx="4961948" cy="338554"/>
            <a:chOff x="6699250" y="2224357"/>
            <a:chExt cx="5254401" cy="378693"/>
          </a:xfrm>
        </p:grpSpPr>
        <p:sp>
          <p:nvSpPr>
            <p:cNvPr id="42" name="矩形 41"/>
            <p:cNvSpPr/>
            <p:nvPr/>
          </p:nvSpPr>
          <p:spPr>
            <a:xfrm>
              <a:off x="6769199" y="2224357"/>
              <a:ext cx="518445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6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座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5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卧均为升级款；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6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座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4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卧升级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&amp;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常规款均有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147445" y="10604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厨卫区域</a:t>
            </a:r>
          </a:p>
        </p:txBody>
      </p:sp>
      <p:grpSp>
        <p:nvGrpSpPr>
          <p:cNvPr id="37" name="组 142"/>
          <p:cNvGrpSpPr/>
          <p:nvPr/>
        </p:nvGrpSpPr>
        <p:grpSpPr>
          <a:xfrm>
            <a:off x="9037820" y="1492295"/>
            <a:ext cx="1696631" cy="338554"/>
            <a:chOff x="6699250" y="2224357"/>
            <a:chExt cx="1796626" cy="378693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1726677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76升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车载冰箱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7" name="组 142"/>
          <p:cNvGrpSpPr/>
          <p:nvPr/>
        </p:nvGrpSpPr>
        <p:grpSpPr>
          <a:xfrm>
            <a:off x="9037820" y="2118672"/>
            <a:ext cx="2077736" cy="337185"/>
            <a:chOff x="6699250" y="2224355"/>
            <a:chExt cx="2200194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5"/>
              <a:ext cx="213024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餐具分区收纳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抽屉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" name="组 142"/>
          <p:cNvGrpSpPr/>
          <p:nvPr/>
        </p:nvGrpSpPr>
        <p:grpSpPr>
          <a:xfrm>
            <a:off x="9037820" y="5506161"/>
            <a:ext cx="1404884" cy="338554"/>
            <a:chOff x="6699250" y="2224357"/>
            <a:chExt cx="1487685" cy="378693"/>
          </a:xfrm>
        </p:grpSpPr>
        <p:sp>
          <p:nvSpPr>
            <p:cNvPr id="6" name="矩形 5"/>
            <p:cNvSpPr/>
            <p:nvPr/>
          </p:nvSpPr>
          <p:spPr>
            <a:xfrm>
              <a:off x="6769199" y="2224357"/>
              <a:ext cx="1417736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冷热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水龙头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8" name="组 142"/>
          <p:cNvGrpSpPr/>
          <p:nvPr/>
        </p:nvGrpSpPr>
        <p:grpSpPr>
          <a:xfrm>
            <a:off x="9037820" y="2779699"/>
            <a:ext cx="3004681" cy="338554"/>
            <a:chOff x="6699250" y="2224357"/>
            <a:chExt cx="3181770" cy="378693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3111821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185升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清水箱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+75升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灰水箱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9037820" y="3455875"/>
            <a:ext cx="1620534" cy="337185"/>
            <a:chOff x="6699250" y="2224356"/>
            <a:chExt cx="1716045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8" y="2224356"/>
              <a:ext cx="164609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市电专用插座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0" name="组 142"/>
          <p:cNvGrpSpPr/>
          <p:nvPr/>
        </p:nvGrpSpPr>
        <p:grpSpPr>
          <a:xfrm>
            <a:off x="9037820" y="4815092"/>
            <a:ext cx="1174051" cy="338554"/>
            <a:chOff x="6699251" y="2224357"/>
            <a:chExt cx="1243247" cy="378693"/>
          </a:xfrm>
        </p:grpSpPr>
        <p:sp>
          <p:nvSpPr>
            <p:cNvPr id="21" name="矩形 20"/>
            <p:cNvSpPr/>
            <p:nvPr/>
          </p:nvSpPr>
          <p:spPr>
            <a:xfrm>
              <a:off x="6769199" y="2224357"/>
              <a:ext cx="1173299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  <a:sym typeface="+mn-ea"/>
                </a:rPr>
                <a:t>进口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马桶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699251" y="2260599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9037820" y="4153955"/>
            <a:ext cx="1866549" cy="338554"/>
            <a:chOff x="6699250" y="2224357"/>
            <a:chExt cx="1976559" cy="378693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1906610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卫生间带暖风口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1" y="1229302"/>
            <a:ext cx="7982562" cy="489597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83335" y="566420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床铺</a:t>
            </a:r>
            <a:endParaRPr kumimoji="1" lang="zh-CN" altLang="en-US" sz="2400" spc="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 142"/>
          <p:cNvGrpSpPr/>
          <p:nvPr/>
        </p:nvGrpSpPr>
        <p:grpSpPr>
          <a:xfrm>
            <a:off x="436846" y="5941128"/>
            <a:ext cx="2906898" cy="338554"/>
            <a:chOff x="6699250" y="2224357"/>
            <a:chExt cx="3078224" cy="378693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3008275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额头床：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15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0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x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00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mm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" name="组 142"/>
          <p:cNvGrpSpPr/>
          <p:nvPr/>
        </p:nvGrpSpPr>
        <p:grpSpPr>
          <a:xfrm>
            <a:off x="436846" y="5282706"/>
            <a:ext cx="5446055" cy="338554"/>
            <a:chOff x="6699250" y="2224357"/>
            <a:chExt cx="5767031" cy="378693"/>
          </a:xfrm>
        </p:grpSpPr>
        <p:sp>
          <p:nvSpPr>
            <p:cNvPr id="6" name="矩形 5"/>
            <p:cNvSpPr/>
            <p:nvPr/>
          </p:nvSpPr>
          <p:spPr>
            <a:xfrm>
              <a:off x="6769199" y="2224357"/>
              <a:ext cx="5697082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后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床铺（后大床及后双床下铺）：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18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00x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10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00mm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6"/>
          <a:stretch/>
        </p:blipFill>
        <p:spPr>
          <a:xfrm>
            <a:off x="436846" y="1256719"/>
            <a:ext cx="5197038" cy="35692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901" y="1256718"/>
            <a:ext cx="5821039" cy="3569243"/>
          </a:xfrm>
          <a:prstGeom prst="rect">
            <a:avLst/>
          </a:prstGeom>
        </p:spPr>
      </p:pic>
      <p:grpSp>
        <p:nvGrpSpPr>
          <p:cNvPr id="15" name="组 142"/>
          <p:cNvGrpSpPr/>
          <p:nvPr/>
        </p:nvGrpSpPr>
        <p:grpSpPr>
          <a:xfrm>
            <a:off x="6123940" y="5315107"/>
            <a:ext cx="5244077" cy="338554"/>
            <a:chOff x="6699250" y="2224357"/>
            <a:chExt cx="5553148" cy="378693"/>
          </a:xfrm>
        </p:grpSpPr>
        <p:sp>
          <p:nvSpPr>
            <p:cNvPr id="16" name="矩形 15"/>
            <p:cNvSpPr/>
            <p:nvPr/>
          </p:nvSpPr>
          <p:spPr>
            <a:xfrm>
              <a:off x="6769199" y="2224357"/>
              <a:ext cx="5483199" cy="3786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后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床铺（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6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座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5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卧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/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后双床上铺）：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18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00x</a:t>
              </a:r>
              <a:r>
                <a:rPr lang="en-US" altLang="zh-CN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85</a:t>
              </a:r>
              <a:r>
                <a:rPr lang="zh-CN" altLang="en-US" sz="1600" spc="200" dirty="0" smtClean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0mm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gyMmIzMTkzMTkyMmQzYjc0MzY3OWM2MWZiNjJiMDIifQ=="/>
  <p:tag name="KSO_WPP_MARK_KEY" val="2d52bb78-633a-4997-bf2b-d5cbf44b255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372</Words>
  <Application>Microsoft Office PowerPoint</Application>
  <PresentationFormat>自定义</PresentationFormat>
  <Paragraphs>82</Paragraphs>
  <Slides>11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宋体</vt:lpstr>
      <vt:lpstr>等线</vt:lpstr>
      <vt:lpstr>方正兰亭黑简体</vt:lpstr>
      <vt:lpstr>Segoe UI</vt:lpstr>
      <vt:lpstr>微软雅黑</vt:lpstr>
      <vt:lpstr>等线 Light</vt:lpstr>
      <vt:lpstr>Office 主题​​</vt:lpstr>
      <vt:lpstr>1_Office 主题​​</vt:lpstr>
      <vt:lpstr>PowerPoint 演示文稿</vt:lpstr>
      <vt:lpstr>PowerPoint 演示文稿</vt:lpstr>
      <vt:lpstr>外部设备</vt:lpstr>
      <vt:lpstr>外部设备</vt:lpstr>
      <vt:lpstr>外部设备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admin</cp:lastModifiedBy>
  <cp:revision>279</cp:revision>
  <dcterms:created xsi:type="dcterms:W3CDTF">2022-08-25T04:08:00Z</dcterms:created>
  <dcterms:modified xsi:type="dcterms:W3CDTF">2024-04-23T08:56:13Z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49D0EE8C887E4489B056BFF88DD7FD42</vt:lpwstr>
  </property>
  <property fmtid="{D5CDD505-2E9C-101B-9397-08002B2CF9AE}" pid="3" name="KSOProductBuildVer">
    <vt:lpwstr>2052-11.1.0.13703</vt:lpwstr>
  </property>
</Properties>
</file>